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4630400" cy="8229600"/>
  <p:notesSz cx="8229600" cy="14630400"/>
  <p:embeddedFontLst>
    <p:embeddedFont>
      <p:font typeface="Outfit Extra Bold" pitchFamily="34" charset="0"/>
      <p:regular r:id="rId39"/>
    </p:embeddedFont>
    <p:embeddedFont>
      <p:font typeface="Outfit Extra Bold" pitchFamily="34" charset="-122"/>
      <p:regular r:id="rId40"/>
    </p:embeddedFont>
    <p:embeddedFont>
      <p:font typeface="Outfit Extra Bold" pitchFamily="34" charset="-120"/>
      <p:regular r:id="rId41"/>
    </p:embeddedFont>
    <p:embeddedFont>
      <p:font typeface="Arimo" panose="020B0604020202020204" pitchFamily="34" charset="0"/>
      <p:bold r:id="rId42"/>
    </p:embeddedFont>
    <p:embeddedFont>
      <p:font typeface="Arimo" panose="020B0604020202020204" pitchFamily="34" charset="-122"/>
      <p:bold r:id="rId43"/>
    </p:embeddedFont>
    <p:embeddedFont>
      <p:font typeface="Arimo" panose="020B0604020202020204" pitchFamily="34" charset="-120"/>
      <p:bold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  <p:embeddedFont>
      <p:font typeface="Consolas" panose="020B0609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34" charset="-122"/>
      <p:regular r:id="rId53"/>
    </p:embeddedFont>
    <p:embeddedFont>
      <p:font typeface="Consolas" panose="020B0609020204030204" pitchFamily="34" charset="-120"/>
      <p:regular r:id="rId5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font" Target="fonts/font16.fntdata"/><Relationship Id="rId53" Type="http://schemas.openxmlformats.org/officeDocument/2006/relationships/font" Target="fonts/font15.fntdata"/><Relationship Id="rId52" Type="http://schemas.openxmlformats.org/officeDocument/2006/relationships/font" Target="fonts/font14.fntdata"/><Relationship Id="rId51" Type="http://schemas.openxmlformats.org/officeDocument/2006/relationships/font" Target="fonts/font13.fntdata"/><Relationship Id="rId50" Type="http://schemas.openxmlformats.org/officeDocument/2006/relationships/font" Target="fonts/font12.fntdata"/><Relationship Id="rId5" Type="http://schemas.openxmlformats.org/officeDocument/2006/relationships/slide" Target="slides/slide2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4" Type="http://schemas.openxmlformats.org/officeDocument/2006/relationships/theme" Target="../theme/theme1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59781" y="614124"/>
            <a:ext cx="10510718" cy="696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AI-NIDS : AI-Powered Network Intrusion  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4528899" y="1644968"/>
            <a:ext cx="5572601" cy="696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Detection System</a:t>
            </a:r>
            <a:endParaRPr lang="en-US" sz="4350" dirty="0"/>
          </a:p>
        </p:txBody>
      </p:sp>
      <p:sp>
        <p:nvSpPr>
          <p:cNvPr id="4" name="Text 2"/>
          <p:cNvSpPr/>
          <p:nvPr/>
        </p:nvSpPr>
        <p:spPr>
          <a:xfrm>
            <a:off x="3520321" y="2675811"/>
            <a:ext cx="7589639" cy="8358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r>
              <a:rPr lang="en-US" sz="2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Department : Computer Science and Engineering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780098" y="3845957"/>
            <a:ext cx="13070205" cy="356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536877"/>
            <a:ext cx="11818501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Team Members:                                                                                                                                             Project Supervisor: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80098" y="5219462"/>
            <a:ext cx="11853982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                                                                                                                                                             Ms. Madhavi Netke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80098" y="5902047"/>
            <a:ext cx="4164568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Chetan Narware (BT22CSD001) 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80098" y="6584633"/>
            <a:ext cx="3455551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Aman Zade(BT22CSD004)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80098" y="7267218"/>
            <a:ext cx="3850362" cy="3482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Kshitij Tripathi(BT22CSD029)</a:t>
            </a:r>
            <a:endParaRPr lang="en-US" sz="2150" dirty="0"/>
          </a:p>
        </p:txBody>
      </p:sp>
      <p:sp>
        <p:nvSpPr>
          <p:cNvPr id="11" name="Rectangles 10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8997077" cy="551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Architecture: Data Flow Description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Starts Capture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4149" y="1948934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Flask backend triggers Scapy for packet capturing.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4149" y="2626043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Packet Streaming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4149" y="3007519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Raw packets streamed to Kafka "packet" topic by Producer.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Extraction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Packet Processor extracts flow features and sends to "features" topic.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Inference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ML models and DistilBERT consume features to classify traffic.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Storage &amp; Sync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Predictions saved in MongoDB and synced via Firestore.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4149" y="6860381"/>
            <a:ext cx="2341602" cy="2756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Frontend Visualization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React dashboard shows real-time charts, logs, and summaries.</a:t>
            </a:r>
            <a:endParaRPr lang="en-US" sz="1350" dirty="0"/>
          </a:p>
        </p:txBody>
      </p:sp>
      <p:sp>
        <p:nvSpPr>
          <p:cNvPr id="21" name="Rectangles 20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627"/>
            <a:ext cx="575714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Architecture : 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75034"/>
            <a:ext cx="13042583" cy="5041821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478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719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Backend Infrastructure: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Python, Flask, Kafka, Docker, MongoDB, Firebase Firestore for streaming, storage, and API management.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Packet Capture: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Scapy for live network traffic capture and metadata extraction.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Deep Learning: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PyTorch and HuggingFace Transformers, including DistilBERT for payload analysis.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Machine Learning Models: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Decision Tree, Random Forest, XGBoost, and Logistic Regression for predictions.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Frontend &amp; Visualization: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React.js, HTML5, CSS3, JavaScript, Matplotlib, and Flask-CORS for dynamic charts and CORS handling.</a:t>
            </a:r>
            <a:endParaRPr lang="en-US" sz="1750" dirty="0"/>
          </a:p>
        </p:txBody>
      </p:sp>
      <p:sp>
        <p:nvSpPr>
          <p:cNvPr id="11" name="Rectangles 10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5886"/>
            <a:ext cx="876942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and Feature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829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Dataset: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Used the CICIDS2017 dataset from Kaggle, offering diverse, realistic network traffic with labeled attack and benign patterns, widely used in IDS research.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Preprocessing: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Cleaned missing values, normalized features, and applied label encoding for machine learning compatibility.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Features: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Selected 20 key flow-based metrics like packet sizes and durations based on domain knowledge to improve detection accuracy.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406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Sampling: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Applied stratified sampling to maintain class proportions in training and testing sets, enhancing model reliability.</a:t>
            </a:r>
            <a:endParaRPr lang="en-US" sz="1750" dirty="0"/>
          </a:p>
        </p:txBody>
      </p:sp>
      <p:sp>
        <p:nvSpPr>
          <p:cNvPr id="11" name="Rectangles 10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0976"/>
            <a:ext cx="572928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Backend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6731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Overview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6883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Flask backend for real-time intrusion detection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1103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Uses ML models + DistilBERT for threat classification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53232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Kafka handles streaming; MongoDB &amp; Firebase for storage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05851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55795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Tools: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Python, Flask, Kafka, Scapy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0015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Storage: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MongoDB, Firebase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4235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Libraries: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PyTorch, HuggingFace, Scikit-learn, XGBoost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416731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Components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599521" y="306883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Packet Producer: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Captures &amp; streams TCP packets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51103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Processing Consumer: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Extracts flow-based features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395323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ML &amp; BERT Consumers: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Predict and classify threats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52020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109924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Additional Features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599521" y="576203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REST APIs with CORS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20422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Live donut charts via Matplotlib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64642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In-memory logging and structured model loading</a:t>
            </a:r>
            <a:endParaRPr lang="en-US" sz="1750" dirty="0"/>
          </a:p>
        </p:txBody>
      </p:sp>
      <p:sp>
        <p:nvSpPr>
          <p:cNvPr id="20" name="Rectangles 19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598765"/>
            <a:ext cx="5443776" cy="6804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Frontend Interface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119" y="1605796"/>
            <a:ext cx="3266242" cy="4081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Overview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62119" y="2340531"/>
            <a:ext cx="13106162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React.js frontend for real-time and offline detection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2119" y="2765108"/>
            <a:ext cx="13106162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Interfaces with Flask backend via REST APIs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2119" y="3440073"/>
            <a:ext cx="3266242" cy="4081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Pages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762119" y="4174808"/>
            <a:ext cx="13106162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Home:</a:t>
            </a:r>
            <a:r>
              <a:rPr lang="en-US" sz="17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Navigation to Go Live or Test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2119" y="4599384"/>
            <a:ext cx="13106162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Go Live:</a:t>
            </a:r>
            <a:r>
              <a:rPr lang="en-US" sz="17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Start/Stop pipeline, live charts, access logs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2119" y="5023961"/>
            <a:ext cx="13106162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Logs Page:</a:t>
            </a:r>
            <a:r>
              <a:rPr lang="en-US" sz="17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Displays live predictions and system activity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2119" y="5448538"/>
            <a:ext cx="13106162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Test Page:</a:t>
            </a:r>
            <a:r>
              <a:rPr lang="en-US" sz="17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Upload CSV → get predictions, metrics, and charts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2119" y="6123503"/>
            <a:ext cx="3266242" cy="4081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 Stack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762119" y="6858238"/>
            <a:ext cx="13106162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React.js, HTML5, CSS3, JavaScript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2119" y="7282815"/>
            <a:ext cx="13106162" cy="3483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Visuals: Donut charts, logs, evaluation metrics</a:t>
            </a:r>
            <a:endParaRPr lang="en-US" sz="1700" dirty="0"/>
          </a:p>
        </p:txBody>
      </p:sp>
      <p:sp>
        <p:nvSpPr>
          <p:cNvPr id="14" name="Rectangles 13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935" y="490895"/>
            <a:ext cx="4873943" cy="556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ML Model Development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2935" y="1313974"/>
            <a:ext cx="3014782" cy="333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&amp; Preprocessing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2935" y="1914525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14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Dataset:</a:t>
            </a: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CICIDS2017 (Kaggle)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2935" y="2261592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Cleaned, normalized, encoded labels, and consolidated attack classes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2935" y="2813328"/>
            <a:ext cx="2669738" cy="333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622935" y="3413879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Removed redundant features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2935" y="3760946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Selected top 20 relevant features (e.g., Flow Duration, IAT, TCP Flags)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2935" y="4312682"/>
            <a:ext cx="2669738" cy="333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Models Used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622935" y="4913233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14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Logistic Regression:</a:t>
            </a: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Fast, weak on rare attacks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22935" y="5260300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14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Decision Tree:</a:t>
            </a: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Interpretable, overfits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22935" y="5607368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14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Random Forest:</a:t>
            </a: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High accuracy (~0.82 F1), robust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22935" y="5954435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SzPct val="100000"/>
              <a:buNone/>
            </a:pPr>
            <a:r>
              <a:rPr lang="en-US" sz="14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XGBoost:</a:t>
            </a: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Strong performance, scalable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22935" y="6506170"/>
            <a:ext cx="2669738" cy="3336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Training Strategy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622935" y="7106722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Stratified sampling, k-fold validation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22935" y="7453789"/>
            <a:ext cx="13384530" cy="2847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Metrics: Accuracy, Precision, Recall, F1, ROC AUC</a:t>
            </a:r>
            <a:endParaRPr lang="en-US" sz="1400" dirty="0"/>
          </a:p>
        </p:txBody>
      </p:sp>
      <p:sp>
        <p:nvSpPr>
          <p:cNvPr id="17" name="Rectangles 16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989" y="541615"/>
            <a:ext cx="6711672" cy="604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DistilBERT Training Workflow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989" y="1436251"/>
            <a:ext cx="2901791" cy="362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Purpose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76989" y="2089071"/>
            <a:ext cx="13276421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NLP-based binary classification (benign vs. malicious)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6989" y="2688788"/>
            <a:ext cx="3366373" cy="362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 &amp; Tokenization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676989" y="3341608"/>
            <a:ext cx="13276421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Text + binary_label → HuggingFace Dataset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6989" y="3718798"/>
            <a:ext cx="13276421" cy="317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Tokenized using </a:t>
            </a:r>
            <a:r>
              <a:rPr lang="en-US" sz="1500" dirty="0">
                <a:solidFill>
                  <a:srgbClr val="2A2742"/>
                </a:solidFill>
                <a:highlight>
                  <a:srgbClr val="D7D2F9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distilbert-base-uncased</a:t>
            </a: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(max length: 128)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6989" y="4326136"/>
            <a:ext cx="3030974" cy="362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Training Configuration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676989" y="4978956"/>
            <a:ext cx="13276421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90:10 train/eval split (seed 42)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76989" y="5356146"/>
            <a:ext cx="13276421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Epochs: 3, Batch size: 16, LR: 2e-5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76989" y="5733336"/>
            <a:ext cx="13276421" cy="317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Evaluated using </a:t>
            </a:r>
            <a:r>
              <a:rPr lang="en-US" sz="1500" dirty="0">
                <a:solidFill>
                  <a:srgbClr val="2A2742"/>
                </a:solidFill>
                <a:highlight>
                  <a:srgbClr val="D7D2F9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Trainer</a:t>
            </a: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with real-time accuracy tracking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76989" y="6340673"/>
            <a:ext cx="2901791" cy="362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Deployment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676989" y="6993493"/>
            <a:ext cx="13276421" cy="317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SzPct val="100000"/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Model + tokenizer saved to </a:t>
            </a:r>
            <a:r>
              <a:rPr lang="en-US" sz="1500" dirty="0">
                <a:solidFill>
                  <a:srgbClr val="2A2742"/>
                </a:solidFill>
                <a:highlight>
                  <a:srgbClr val="D7D2F9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./distilbert_binary_model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76989" y="7378303"/>
            <a:ext cx="13276421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Archived for easy reuse and deployment</a:t>
            </a:r>
            <a:endParaRPr lang="en-US" sz="1500" dirty="0"/>
          </a:p>
        </p:txBody>
      </p:sp>
      <p:sp>
        <p:nvSpPr>
          <p:cNvPr id="15" name="Rectangles 14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238" y="447199"/>
            <a:ext cx="4444127" cy="5081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Results and Discussions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69238" y="1199317"/>
            <a:ext cx="3072884" cy="2541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Performance Comparison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69238" y="1697474"/>
            <a:ext cx="13491924" cy="5660231"/>
          </a:xfrm>
          <a:prstGeom prst="roundRect">
            <a:avLst>
              <a:gd name="adj" fmla="val 120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6858" y="1705094"/>
            <a:ext cx="13476684" cy="4704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739497" y="1810226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Class / Metric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3438644" y="1810226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Random Forest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133981" y="1810226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Decision Tree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8829318" y="1810226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XGBoost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11524655" y="1810226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Logistic Regression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76858" y="2175510"/>
            <a:ext cx="13476684" cy="47041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739497" y="2280642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BENIGN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3438644" y="2280642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6133981" y="2280642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829318" y="2280642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11524655" y="2280642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0.92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576858" y="2645926"/>
            <a:ext cx="13476684" cy="4704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739497" y="2751058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DDoS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3438644" y="2751058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6133981" y="2751058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8829318" y="2751058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11524655" y="2751058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0.51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76858" y="3116342"/>
            <a:ext cx="13476684" cy="47041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739497" y="3221474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DoS-Hulk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3438644" y="3221474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0.99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6133981" y="3221474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0.99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8829318" y="3221474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0.99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11524655" y="3221474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0.76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576858" y="3586758"/>
            <a:ext cx="13476684" cy="4704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0" name="Text 28"/>
          <p:cNvSpPr/>
          <p:nvPr/>
        </p:nvSpPr>
        <p:spPr>
          <a:xfrm>
            <a:off x="739497" y="3691890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FTP-Patator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3438644" y="3691890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6133981" y="3691890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8829318" y="3691890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34" name="Text 32"/>
          <p:cNvSpPr/>
          <p:nvPr/>
        </p:nvSpPr>
        <p:spPr>
          <a:xfrm>
            <a:off x="11524655" y="3691890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</a:t>
            </a:r>
            <a:endParaRPr lang="en-US" sz="1250" dirty="0"/>
          </a:p>
        </p:txBody>
      </p:sp>
      <p:sp>
        <p:nvSpPr>
          <p:cNvPr id="35" name="Shape 33"/>
          <p:cNvSpPr/>
          <p:nvPr/>
        </p:nvSpPr>
        <p:spPr>
          <a:xfrm>
            <a:off x="576858" y="4057174"/>
            <a:ext cx="13476684" cy="47041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36" name="Text 34"/>
          <p:cNvSpPr/>
          <p:nvPr/>
        </p:nvSpPr>
        <p:spPr>
          <a:xfrm>
            <a:off x="739497" y="4162306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PortScan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3438644" y="4162306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38" name="Text 36"/>
          <p:cNvSpPr/>
          <p:nvPr/>
        </p:nvSpPr>
        <p:spPr>
          <a:xfrm>
            <a:off x="6133981" y="4162306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0.99</a:t>
            </a:r>
            <a:endParaRPr lang="en-US" sz="1250" dirty="0"/>
          </a:p>
        </p:txBody>
      </p:sp>
      <p:sp>
        <p:nvSpPr>
          <p:cNvPr id="39" name="Text 37"/>
          <p:cNvSpPr/>
          <p:nvPr/>
        </p:nvSpPr>
        <p:spPr>
          <a:xfrm>
            <a:off x="8829318" y="4162306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1.00</a:t>
            </a:r>
            <a:endParaRPr lang="en-US" sz="1250" dirty="0"/>
          </a:p>
        </p:txBody>
      </p:sp>
      <p:sp>
        <p:nvSpPr>
          <p:cNvPr id="40" name="Text 38"/>
          <p:cNvSpPr/>
          <p:nvPr/>
        </p:nvSpPr>
        <p:spPr>
          <a:xfrm>
            <a:off x="11524655" y="4162306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</a:t>
            </a:r>
            <a:endParaRPr lang="en-US" sz="1250" dirty="0"/>
          </a:p>
        </p:txBody>
      </p:sp>
      <p:sp>
        <p:nvSpPr>
          <p:cNvPr id="41" name="Shape 39"/>
          <p:cNvSpPr/>
          <p:nvPr/>
        </p:nvSpPr>
        <p:spPr>
          <a:xfrm>
            <a:off x="576858" y="4527590"/>
            <a:ext cx="13476684" cy="4704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42" name="Text 40"/>
          <p:cNvSpPr/>
          <p:nvPr/>
        </p:nvSpPr>
        <p:spPr>
          <a:xfrm>
            <a:off x="739497" y="4632722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SSH-Patator</a:t>
            </a:r>
            <a:endParaRPr lang="en-US" sz="1250" dirty="0"/>
          </a:p>
        </p:txBody>
      </p:sp>
      <p:sp>
        <p:nvSpPr>
          <p:cNvPr id="43" name="Text 41"/>
          <p:cNvSpPr/>
          <p:nvPr/>
        </p:nvSpPr>
        <p:spPr>
          <a:xfrm>
            <a:off x="3438644" y="4632722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0.98</a:t>
            </a:r>
            <a:endParaRPr lang="en-US" sz="1250" dirty="0"/>
          </a:p>
        </p:txBody>
      </p:sp>
      <p:sp>
        <p:nvSpPr>
          <p:cNvPr id="44" name="Text 42"/>
          <p:cNvSpPr/>
          <p:nvPr/>
        </p:nvSpPr>
        <p:spPr>
          <a:xfrm>
            <a:off x="6133981" y="4632722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0.98</a:t>
            </a:r>
            <a:endParaRPr lang="en-US" sz="1250" dirty="0"/>
          </a:p>
        </p:txBody>
      </p:sp>
      <p:sp>
        <p:nvSpPr>
          <p:cNvPr id="45" name="Text 43"/>
          <p:cNvSpPr/>
          <p:nvPr/>
        </p:nvSpPr>
        <p:spPr>
          <a:xfrm>
            <a:off x="8829318" y="4632722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0.98</a:t>
            </a:r>
            <a:endParaRPr lang="en-US" sz="1250" dirty="0"/>
          </a:p>
        </p:txBody>
      </p:sp>
      <p:sp>
        <p:nvSpPr>
          <p:cNvPr id="46" name="Text 44"/>
          <p:cNvSpPr/>
          <p:nvPr/>
        </p:nvSpPr>
        <p:spPr>
          <a:xfrm>
            <a:off x="11524655" y="4632722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</a:t>
            </a:r>
            <a:endParaRPr lang="en-US" sz="1250" dirty="0"/>
          </a:p>
        </p:txBody>
      </p:sp>
      <p:sp>
        <p:nvSpPr>
          <p:cNvPr id="47" name="Shape 45"/>
          <p:cNvSpPr/>
          <p:nvPr/>
        </p:nvSpPr>
        <p:spPr>
          <a:xfrm>
            <a:off x="576858" y="4998006"/>
            <a:ext cx="13476684" cy="47041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48" name="Text 46"/>
          <p:cNvSpPr/>
          <p:nvPr/>
        </p:nvSpPr>
        <p:spPr>
          <a:xfrm>
            <a:off x="739497" y="5103138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Bot</a:t>
            </a:r>
            <a:endParaRPr lang="en-US" sz="1250" dirty="0"/>
          </a:p>
        </p:txBody>
      </p:sp>
      <p:sp>
        <p:nvSpPr>
          <p:cNvPr id="49" name="Text 47"/>
          <p:cNvSpPr/>
          <p:nvPr/>
        </p:nvSpPr>
        <p:spPr>
          <a:xfrm>
            <a:off x="3438644" y="5103138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0.59</a:t>
            </a:r>
            <a:endParaRPr lang="en-US" sz="1250" dirty="0"/>
          </a:p>
        </p:txBody>
      </p:sp>
      <p:sp>
        <p:nvSpPr>
          <p:cNvPr id="50" name="Text 48"/>
          <p:cNvSpPr/>
          <p:nvPr/>
        </p:nvSpPr>
        <p:spPr>
          <a:xfrm>
            <a:off x="6133981" y="5103138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0.59</a:t>
            </a:r>
            <a:endParaRPr lang="en-US" sz="1250" dirty="0"/>
          </a:p>
        </p:txBody>
      </p:sp>
      <p:sp>
        <p:nvSpPr>
          <p:cNvPr id="51" name="Text 49"/>
          <p:cNvSpPr/>
          <p:nvPr/>
        </p:nvSpPr>
        <p:spPr>
          <a:xfrm>
            <a:off x="8829318" y="5103138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0.57</a:t>
            </a:r>
            <a:endParaRPr lang="en-US" sz="1250" dirty="0"/>
          </a:p>
        </p:txBody>
      </p:sp>
      <p:sp>
        <p:nvSpPr>
          <p:cNvPr id="52" name="Text 50"/>
          <p:cNvSpPr/>
          <p:nvPr/>
        </p:nvSpPr>
        <p:spPr>
          <a:xfrm>
            <a:off x="11524655" y="5103138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</a:t>
            </a:r>
            <a:endParaRPr lang="en-US" sz="1250" dirty="0"/>
          </a:p>
        </p:txBody>
      </p:sp>
      <p:sp>
        <p:nvSpPr>
          <p:cNvPr id="53" name="Shape 51"/>
          <p:cNvSpPr/>
          <p:nvPr/>
        </p:nvSpPr>
        <p:spPr>
          <a:xfrm>
            <a:off x="576858" y="5468422"/>
            <a:ext cx="13476684" cy="4704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4" name="Text 52"/>
          <p:cNvSpPr/>
          <p:nvPr/>
        </p:nvSpPr>
        <p:spPr>
          <a:xfrm>
            <a:off x="739497" y="5573554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Web-Attack-SQLi</a:t>
            </a:r>
            <a:endParaRPr lang="en-US" sz="1250" dirty="0"/>
          </a:p>
        </p:txBody>
      </p:sp>
      <p:sp>
        <p:nvSpPr>
          <p:cNvPr id="55" name="Text 53"/>
          <p:cNvSpPr/>
          <p:nvPr/>
        </p:nvSpPr>
        <p:spPr>
          <a:xfrm>
            <a:off x="3438644" y="5573554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</a:t>
            </a:r>
            <a:endParaRPr lang="en-US" sz="1250" dirty="0"/>
          </a:p>
        </p:txBody>
      </p:sp>
      <p:sp>
        <p:nvSpPr>
          <p:cNvPr id="56" name="Text 54"/>
          <p:cNvSpPr/>
          <p:nvPr/>
        </p:nvSpPr>
        <p:spPr>
          <a:xfrm>
            <a:off x="6133981" y="5573554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0.22</a:t>
            </a:r>
            <a:endParaRPr lang="en-US" sz="1250" dirty="0"/>
          </a:p>
        </p:txBody>
      </p:sp>
      <p:sp>
        <p:nvSpPr>
          <p:cNvPr id="57" name="Text 55"/>
          <p:cNvSpPr/>
          <p:nvPr/>
        </p:nvSpPr>
        <p:spPr>
          <a:xfrm>
            <a:off x="8829318" y="5573554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0.57</a:t>
            </a:r>
            <a:endParaRPr lang="en-US" sz="1250" dirty="0"/>
          </a:p>
        </p:txBody>
      </p:sp>
      <p:sp>
        <p:nvSpPr>
          <p:cNvPr id="58" name="Text 56"/>
          <p:cNvSpPr/>
          <p:nvPr/>
        </p:nvSpPr>
        <p:spPr>
          <a:xfrm>
            <a:off x="11524655" y="5573554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</a:t>
            </a:r>
            <a:endParaRPr lang="en-US" sz="1250" dirty="0"/>
          </a:p>
        </p:txBody>
      </p:sp>
      <p:sp>
        <p:nvSpPr>
          <p:cNvPr id="59" name="Shape 57"/>
          <p:cNvSpPr/>
          <p:nvPr/>
        </p:nvSpPr>
        <p:spPr>
          <a:xfrm>
            <a:off x="576858" y="5938838"/>
            <a:ext cx="13476684" cy="47041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60" name="Text 58"/>
          <p:cNvSpPr/>
          <p:nvPr/>
        </p:nvSpPr>
        <p:spPr>
          <a:xfrm>
            <a:off x="739497" y="6043970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Web-Attack-XSS</a:t>
            </a:r>
            <a:endParaRPr lang="en-US" sz="1250" dirty="0"/>
          </a:p>
        </p:txBody>
      </p:sp>
      <p:sp>
        <p:nvSpPr>
          <p:cNvPr id="61" name="Text 59"/>
          <p:cNvSpPr/>
          <p:nvPr/>
        </p:nvSpPr>
        <p:spPr>
          <a:xfrm>
            <a:off x="3438644" y="6043970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0.38</a:t>
            </a:r>
            <a:endParaRPr lang="en-US" sz="1250" dirty="0"/>
          </a:p>
        </p:txBody>
      </p:sp>
      <p:sp>
        <p:nvSpPr>
          <p:cNvPr id="62" name="Text 60"/>
          <p:cNvSpPr/>
          <p:nvPr/>
        </p:nvSpPr>
        <p:spPr>
          <a:xfrm>
            <a:off x="6133981" y="6043970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0.37</a:t>
            </a:r>
            <a:endParaRPr lang="en-US" sz="1250" dirty="0"/>
          </a:p>
        </p:txBody>
      </p:sp>
      <p:sp>
        <p:nvSpPr>
          <p:cNvPr id="63" name="Text 61"/>
          <p:cNvSpPr/>
          <p:nvPr/>
        </p:nvSpPr>
        <p:spPr>
          <a:xfrm>
            <a:off x="8829318" y="6043970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0.03</a:t>
            </a:r>
            <a:endParaRPr lang="en-US" sz="1250" dirty="0"/>
          </a:p>
        </p:txBody>
      </p:sp>
      <p:sp>
        <p:nvSpPr>
          <p:cNvPr id="64" name="Text 62"/>
          <p:cNvSpPr/>
          <p:nvPr/>
        </p:nvSpPr>
        <p:spPr>
          <a:xfrm>
            <a:off x="11524655" y="6043970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</a:t>
            </a:r>
            <a:endParaRPr lang="en-US" sz="1250" dirty="0"/>
          </a:p>
        </p:txBody>
      </p:sp>
      <p:sp>
        <p:nvSpPr>
          <p:cNvPr id="65" name="Shape 63"/>
          <p:cNvSpPr/>
          <p:nvPr/>
        </p:nvSpPr>
        <p:spPr>
          <a:xfrm>
            <a:off x="576858" y="6409253"/>
            <a:ext cx="13476684" cy="47041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6" name="Text 64"/>
          <p:cNvSpPr/>
          <p:nvPr/>
        </p:nvSpPr>
        <p:spPr>
          <a:xfrm>
            <a:off x="739497" y="6514386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Heartbleed</a:t>
            </a:r>
            <a:endParaRPr lang="en-US" sz="1250" dirty="0"/>
          </a:p>
        </p:txBody>
      </p:sp>
      <p:sp>
        <p:nvSpPr>
          <p:cNvPr id="67" name="Text 65"/>
          <p:cNvSpPr/>
          <p:nvPr/>
        </p:nvSpPr>
        <p:spPr>
          <a:xfrm>
            <a:off x="3438644" y="6514386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–</a:t>
            </a:r>
            <a:endParaRPr lang="en-US" sz="1250" dirty="0"/>
          </a:p>
        </p:txBody>
      </p:sp>
      <p:sp>
        <p:nvSpPr>
          <p:cNvPr id="68" name="Text 66"/>
          <p:cNvSpPr/>
          <p:nvPr/>
        </p:nvSpPr>
        <p:spPr>
          <a:xfrm>
            <a:off x="6133981" y="6514386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</a:t>
            </a:r>
            <a:endParaRPr lang="en-US" sz="1250" dirty="0"/>
          </a:p>
        </p:txBody>
      </p:sp>
      <p:sp>
        <p:nvSpPr>
          <p:cNvPr id="69" name="Text 67"/>
          <p:cNvSpPr/>
          <p:nvPr/>
        </p:nvSpPr>
        <p:spPr>
          <a:xfrm>
            <a:off x="8829318" y="6514386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–</a:t>
            </a:r>
            <a:endParaRPr lang="en-US" sz="1250" dirty="0"/>
          </a:p>
        </p:txBody>
      </p:sp>
      <p:sp>
        <p:nvSpPr>
          <p:cNvPr id="70" name="Text 68"/>
          <p:cNvSpPr/>
          <p:nvPr/>
        </p:nvSpPr>
        <p:spPr>
          <a:xfrm>
            <a:off x="11524655" y="6514386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</a:t>
            </a:r>
            <a:endParaRPr lang="en-US" sz="1250" dirty="0"/>
          </a:p>
        </p:txBody>
      </p:sp>
      <p:sp>
        <p:nvSpPr>
          <p:cNvPr id="71" name="Shape 69"/>
          <p:cNvSpPr/>
          <p:nvPr/>
        </p:nvSpPr>
        <p:spPr>
          <a:xfrm>
            <a:off x="576858" y="6879669"/>
            <a:ext cx="13476684" cy="47041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72" name="Text 70"/>
          <p:cNvSpPr/>
          <p:nvPr/>
        </p:nvSpPr>
        <p:spPr>
          <a:xfrm>
            <a:off x="739497" y="6984802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Macro F1-Score</a:t>
            </a:r>
            <a:endParaRPr lang="en-US" sz="1250" dirty="0"/>
          </a:p>
        </p:txBody>
      </p:sp>
      <p:sp>
        <p:nvSpPr>
          <p:cNvPr id="73" name="Text 71"/>
          <p:cNvSpPr/>
          <p:nvPr/>
        </p:nvSpPr>
        <p:spPr>
          <a:xfrm>
            <a:off x="3438644" y="6984802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0.82</a:t>
            </a:r>
            <a:endParaRPr lang="en-US" sz="1250" dirty="0"/>
          </a:p>
        </p:txBody>
      </p:sp>
      <p:sp>
        <p:nvSpPr>
          <p:cNvPr id="74" name="Text 72"/>
          <p:cNvSpPr/>
          <p:nvPr/>
        </p:nvSpPr>
        <p:spPr>
          <a:xfrm>
            <a:off x="6133981" y="6984802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0.77</a:t>
            </a:r>
            <a:endParaRPr lang="en-US" sz="1250" dirty="0"/>
          </a:p>
        </p:txBody>
      </p:sp>
      <p:sp>
        <p:nvSpPr>
          <p:cNvPr id="75" name="Text 73"/>
          <p:cNvSpPr/>
          <p:nvPr/>
        </p:nvSpPr>
        <p:spPr>
          <a:xfrm>
            <a:off x="8829318" y="6984802"/>
            <a:ext cx="236243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0.80</a:t>
            </a:r>
            <a:endParaRPr lang="en-US" sz="1250" dirty="0"/>
          </a:p>
        </p:txBody>
      </p:sp>
      <p:sp>
        <p:nvSpPr>
          <p:cNvPr id="76" name="Text 74"/>
          <p:cNvSpPr/>
          <p:nvPr/>
        </p:nvSpPr>
        <p:spPr>
          <a:xfrm>
            <a:off x="11524655" y="6984802"/>
            <a:ext cx="2366248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0.16</a:t>
            </a:r>
            <a:endParaRPr lang="en-US" sz="1250" dirty="0"/>
          </a:p>
        </p:txBody>
      </p:sp>
      <p:sp>
        <p:nvSpPr>
          <p:cNvPr id="77" name="Text 75"/>
          <p:cNvSpPr/>
          <p:nvPr/>
        </p:nvSpPr>
        <p:spPr>
          <a:xfrm>
            <a:off x="569238" y="7540585"/>
            <a:ext cx="13491924" cy="260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78" name="Rectangles 77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538758"/>
            <a:ext cx="5352574" cy="6122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Results and Discussions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5800" y="1444823"/>
            <a:ext cx="3880961" cy="306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DistilBERT – Evaluation Summary 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685800" y="2044779"/>
            <a:ext cx="13258800" cy="5652849"/>
          </a:xfrm>
          <a:prstGeom prst="roundRect">
            <a:avLst>
              <a:gd name="adj" fmla="val 145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3420" y="2052399"/>
            <a:ext cx="13243560" cy="5637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4"/>
          <p:cNvSpPr/>
          <p:nvPr/>
        </p:nvSpPr>
        <p:spPr>
          <a:xfrm>
            <a:off x="889278" y="2177534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Metric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14868" y="2177534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Value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93420" y="2616160"/>
            <a:ext cx="13243560" cy="56376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889278" y="2741295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Accuracy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14868" y="2741295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96%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93420" y="3179921"/>
            <a:ext cx="13243560" cy="5637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889278" y="3305056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Precision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14868" y="3305056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94.02%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93420" y="3743682"/>
            <a:ext cx="13243560" cy="56376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889278" y="3868817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Recall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14868" y="3868817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99.09%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93420" y="4307443"/>
            <a:ext cx="13243560" cy="5637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889278" y="4432578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F1-Score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14868" y="4432578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96.49%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93420" y="4871204"/>
            <a:ext cx="13243560" cy="56376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1" name="Text 19"/>
          <p:cNvSpPr/>
          <p:nvPr/>
        </p:nvSpPr>
        <p:spPr>
          <a:xfrm>
            <a:off x="889278" y="4996339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Evaluation Loss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14868" y="4996339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0.1357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693420" y="5434965"/>
            <a:ext cx="13243560" cy="5637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889278" y="5560100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Latency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7514868" y="5560100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~0.79 seconds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693420" y="5998726"/>
            <a:ext cx="13243560" cy="56376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7" name="Text 25"/>
          <p:cNvSpPr/>
          <p:nvPr/>
        </p:nvSpPr>
        <p:spPr>
          <a:xfrm>
            <a:off x="889278" y="6123861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Throughput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7514868" y="6123861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254 samples/second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93420" y="6562487"/>
            <a:ext cx="13243560" cy="56376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0" name="Text 28"/>
          <p:cNvSpPr/>
          <p:nvPr/>
        </p:nvSpPr>
        <p:spPr>
          <a:xfrm>
            <a:off x="889278" y="6687622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Model Prep Time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7514868" y="6687622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0.0033 seconds</a:t>
            </a:r>
            <a:endParaRPr lang="en-US" sz="1500" dirty="0"/>
          </a:p>
        </p:txBody>
      </p:sp>
      <p:sp>
        <p:nvSpPr>
          <p:cNvPr id="32" name="Shape 30"/>
          <p:cNvSpPr/>
          <p:nvPr/>
        </p:nvSpPr>
        <p:spPr>
          <a:xfrm>
            <a:off x="693420" y="7126248"/>
            <a:ext cx="13243560" cy="56376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33" name="Text 31"/>
          <p:cNvSpPr/>
          <p:nvPr/>
        </p:nvSpPr>
        <p:spPr>
          <a:xfrm>
            <a:off x="889278" y="7251383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Eval Steps/sec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7514868" y="7251383"/>
            <a:ext cx="6226254" cy="313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16.54</a:t>
            </a:r>
            <a:endParaRPr lang="en-US" sz="150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999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8931"/>
            <a:ext cx="123090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Evolving Cyber Threats: The Need for AI-Powered Network Intrusion Detection System (NIDS)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73423"/>
            <a:ext cx="312253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Identification 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6791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Rising Cyber Threats – Attacks like DDoS, malware, phishing, and unauthorized access are increasing.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1011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Limitations of Traditional IDS – Rule-based systems fail to detect zero-day attacks and evolving threats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5231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Evasion Techniques – Attackers modify malware patterns to bypass conventional detection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9450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High False Alarms – Manual threat detection leads to alert fatigue and missed intrusions.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3670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Scalability Issues – Large network traffic requires real-time, automated detection</a:t>
            </a:r>
            <a:endParaRPr lang="en-US" sz="1750" dirty="0"/>
          </a:p>
        </p:txBody>
      </p:sp>
      <p:sp>
        <p:nvSpPr>
          <p:cNvPr id="11" name="Rectangles 10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423" y="561618"/>
            <a:ext cx="6208395" cy="6369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App Interface : Home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423" y="1606272"/>
            <a:ext cx="11506319" cy="55062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3423" y="7341870"/>
            <a:ext cx="13203555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228" y="532090"/>
            <a:ext cx="5075753" cy="6045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Live Model Predictions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228" y="1523643"/>
            <a:ext cx="13275945" cy="62333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7228" y="7974687"/>
            <a:ext cx="13275945" cy="309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701" y="512921"/>
            <a:ext cx="4662845" cy="5828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Testing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1426210"/>
            <a:ext cx="13884910" cy="67392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2701" y="8165425"/>
            <a:ext cx="13324999" cy="298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143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Testing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73843"/>
            <a:ext cx="13042821" cy="5044321"/>
          </a:xfrm>
          <a:prstGeom prst="rect">
            <a:avLst/>
          </a:prstGeom>
        </p:spPr>
      </p:pic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803" y="408384"/>
            <a:ext cx="3699034" cy="462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Testing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803" y="1259086"/>
            <a:ext cx="7906822" cy="59925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248198" y="1225748"/>
            <a:ext cx="1871901" cy="236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7803" y="7584519"/>
            <a:ext cx="13594794" cy="236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5391150" cy="673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Live Component Logs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1698069"/>
            <a:ext cx="13120926" cy="5660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37" y="7600712"/>
            <a:ext cx="13120926" cy="3449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567452"/>
            <a:ext cx="5159454" cy="6448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NIDS Control API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233" y="1624965"/>
            <a:ext cx="10685859" cy="54755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2233" y="7332702"/>
            <a:ext cx="13185934" cy="3300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148" y="481608"/>
            <a:ext cx="4365784" cy="545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About Page 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48" y="1376482"/>
            <a:ext cx="9061490" cy="58954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1148" y="7468433"/>
            <a:ext cx="13408104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5534"/>
            <a:ext cx="717851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Challenges and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794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Class Imbalance: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Rare attacks like XSS and SQLi are underrepresented, causing models to favor common attacks and miss critical threats.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Model Limitations: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Logistic Regression handles binary classification well but struggles with multiclass intrusion types, requiring more advanced models.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8142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Feature Gaps: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Missing role-based access control and explainable AI in the interface limits security management and user trust.</a:t>
            </a:r>
            <a:endParaRPr lang="en-US" sz="175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298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539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Address Class Imbalance: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Use techniques like GANs and SMOTE to augment data and improve detection of rare attacks, strengthening model robustness.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049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Explainability Integration: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Add tools such as SHAP and LIME to the dashboard for transparent AI predictions, aiding analyst trust and decision-making.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Security Enhancements: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Implement role-based access control and user management to restrict sensitive system access and enhance policy compliance.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4069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Performance Optimization: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Optimize models for faster inference and lower resource use, enabling deployment on edge and embedded devices without losing accuracy.</a:t>
            </a:r>
            <a:endParaRPr lang="en-US" sz="175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7271"/>
            <a:ext cx="1186743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AI-Driven Intrusion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967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Cyber threats are growing in volume and complexity, demanding more advanced defenses beyond traditional methods.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5773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Attacks like DDoS, phishing, and malware pose increasing risks globally.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993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Traditional IDS rely on signatures and heuristics, limiting detection of novel or zero-day attacks.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21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AI-NIDS combine machine learning and transformer-based deep learning to improve accuracy and reduce false positives.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432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These AI models offer real-time, adaptive detection that evolves with emerging threats for faster response and stronger security.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8942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By leveraging AI, organizations can proactively detect anomalies and attacks missed by conventional systems.</a:t>
            </a:r>
            <a:endParaRPr lang="en-US" sz="1750" dirty="0"/>
          </a:p>
        </p:txBody>
      </p:sp>
      <p:sp>
        <p:nvSpPr>
          <p:cNvPr id="11" name="Rectangles 10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9686"/>
            <a:ext cx="654915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Summary and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209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AI-NIDS combines machine learning and deep learning for enhanced, adaptive intrusion detection with higher accuracy than traditional methods.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6719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Using DistilBERT for payload analysis with an ensemble of ML models supports robust, real-time detection across diverse attacks.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Its modular, containerized design ensures scalability for deployments from small businesses to large enterprises.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Feature engineering and a comprehensive dataset improve detection, while addressing class imbalance remains important.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Future work will focus on better detecting rare attacks via advanced data augmentation and adding explainability tools for transparency.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6179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Plans also include interface improvements and role-based access control to boost security management and user trust.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03990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Overall, AI-NIDS advances network security by providing a scalable, accurate, and user-friendly AI-driven intrusion detection solution.</a:t>
            </a:r>
            <a:endParaRPr lang="en-US" sz="175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937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178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https://www.sciencedirect.com/science/article/pii/S2666764924000316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5983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https://ieeexplore.ieee.org/document/10747338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789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www.researchgate.net/publication/382302921_Artificial_Intelligence_based_Intrusion_Detection_System_-_A_Detailed_Survey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5884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5E4CE6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https://www.sciencedirect.com/science/article/pii/S2665917423001630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7690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E4CE6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https://d1wqtxts1xzle7.cloudfront.net</a:t>
            </a:r>
            <a:endParaRPr lang="en-US" sz="175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239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                         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480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7868"/>
            <a:ext cx="8262342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      Thank You</a:t>
            </a:r>
            <a:endParaRPr lang="en-US" sz="6150" dirty="0"/>
          </a:p>
        </p:txBody>
      </p:sp>
      <p:sp>
        <p:nvSpPr>
          <p:cNvPr id="5" name="Text 3"/>
          <p:cNvSpPr/>
          <p:nvPr/>
        </p:nvSpPr>
        <p:spPr>
          <a:xfrm>
            <a:off x="793790" y="521624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83430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5" name="Rectangles 34"/>
          <p:cNvSpPr/>
          <p:nvPr/>
        </p:nvSpPr>
        <p:spPr>
          <a:xfrm>
            <a:off x="12903200" y="7772400"/>
            <a:ext cx="165608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652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893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Built AI-powered NIDS with modular, flexible architecture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Integrated ML models: Decision Tree, Random Forest, Logistic Regression, XGBoost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Utilized DistilBERT for advanced deep learning detection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Implemented a React and Flask-based interface for user interaction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4772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Used MongoDB and Firestore for data logging and storage.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8992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Designed a modular pipeline using Kafka for efficient data flow.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3212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Supports live monitoring and offline dataset evaluation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5017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Rectangles 10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8982"/>
            <a:ext cx="656391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Key Features and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1389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Multi-Model Classification: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
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Uses classical ML models (Decision Tree, Random Forest, XGBoost, Logistic Regression) and DistilBERT for improved intrusion detection accuracy.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09392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Modular &amp; Scalable Architecture: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
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Kafka and Docker enable seamless streaming, scalability, and message queuing.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Interactive Dashboard: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
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React + Flask-based UI for real-time visualization, monitoring, and offline testing via CSV uploads.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959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Contextual Flow Analysis: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
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DistilBERT applies NLP techniques to network data, enhancing detection of subtle or complex attacks.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2469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Comprehensive Data Handling: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
</a:t>
            </a: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MongoDB stores raw and processed flows; Firestore ensures real-time sync with the frontend.</a:t>
            </a:r>
            <a:endParaRPr lang="en-US" sz="1750" dirty="0"/>
          </a:p>
        </p:txBody>
      </p:sp>
      <p:sp>
        <p:nvSpPr>
          <p:cNvPr id="11" name="Rectangles 10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876" y="1001911"/>
            <a:ext cx="12132826" cy="6444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Literature Review: Supervised Learning-Based IDS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1876" y="2058829"/>
            <a:ext cx="13186648" cy="5168741"/>
          </a:xfrm>
          <a:prstGeom prst="roundRect">
            <a:avLst>
              <a:gd name="adj" fmla="val 16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9496" y="2066449"/>
            <a:ext cx="13171408" cy="59257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935950" y="2197775"/>
            <a:ext cx="2876550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Research Paper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232553" y="2197775"/>
            <a:ext cx="2872740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5345" y="2197775"/>
            <a:ext cx="2872740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Output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818138" y="2197775"/>
            <a:ext cx="2876550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Gaps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9496" y="2659023"/>
            <a:ext cx="13171408" cy="119038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935950" y="2790349"/>
            <a:ext cx="287655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AI-Driven IDS Using CNN-LSTM (2024)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232553" y="2728436"/>
            <a:ext cx="2872740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Hybrid CNN for spatial + LSTM for temporal patterns in slow attacks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25345" y="2728436"/>
            <a:ext cx="2872740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Effective detection of DoS 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25345" y="3120152"/>
            <a:ext cx="287274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Captured long-term flow behavior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818138" y="2728436"/>
            <a:ext cx="2876550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High computational cost 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818138" y="3120152"/>
            <a:ext cx="287655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Slow inference speed limits real-time use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9496" y="3849410"/>
            <a:ext cx="13171408" cy="185023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935950" y="3980736"/>
            <a:ext cx="2876550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AI-Enabled Threat Detection using Classical ML Models (2024)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232553" y="3918823"/>
            <a:ext cx="2872740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Compared Decision Tree, Random Forest, Logistic Regression. 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232553" y="4970383"/>
            <a:ext cx="287274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Used benchmark datasets for model evaluation.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25345" y="3918823"/>
            <a:ext cx="287274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Random Forest excelled in recall. 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25345" y="4640461"/>
            <a:ext cx="287274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Logistic Regression fit resource-limited systems.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818138" y="3918823"/>
            <a:ext cx="287655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Tradeoff between accuracy and interpretability. 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818138" y="4640461"/>
            <a:ext cx="287655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Poor handling of imbalanced classes.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29496" y="5699641"/>
            <a:ext cx="13171408" cy="152030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5" name="Text 23"/>
          <p:cNvSpPr/>
          <p:nvPr/>
        </p:nvSpPr>
        <p:spPr>
          <a:xfrm>
            <a:off x="935950" y="5830967"/>
            <a:ext cx="287655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GAN-Aided IDS for Rare Attack Detection (2024)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232553" y="5769054"/>
            <a:ext cx="287274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Autoencoders + GANs for anomaly detection 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232553" y="6490692"/>
            <a:ext cx="287274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Synthetic minority data generation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525345" y="5769054"/>
            <a:ext cx="287274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Better detection of rare attacks 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525345" y="6490692"/>
            <a:ext cx="287274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Improved unknown pattern robustness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818138" y="5769054"/>
            <a:ext cx="2876550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Difficult GAN training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818138" y="6160770"/>
            <a:ext cx="2876550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Risk of noisy synthetic samples</a:t>
            </a:r>
            <a:endParaRPr lang="en-US" sz="1600" dirty="0"/>
          </a:p>
        </p:txBody>
      </p:sp>
      <p:sp>
        <p:nvSpPr>
          <p:cNvPr id="32" name="Rectangles 31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931188"/>
            <a:ext cx="12695992" cy="674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Literature Review: Supervised Learning-Based IDS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5333" y="2037278"/>
            <a:ext cx="13119735" cy="5261015"/>
          </a:xfrm>
          <a:prstGeom prst="roundRect">
            <a:avLst>
              <a:gd name="adj" fmla="val 17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2953" y="2044898"/>
            <a:ext cx="13104495" cy="61936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978694" y="2181939"/>
            <a:ext cx="284083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Research Paper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258628" y="2181939"/>
            <a:ext cx="283702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Methodology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34751" y="2181939"/>
            <a:ext cx="283702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Output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810875" y="2181939"/>
            <a:ext cx="284083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Gaps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62953" y="2664262"/>
            <a:ext cx="13104495" cy="193559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8"/>
          <p:cNvSpPr/>
          <p:nvPr/>
        </p:nvSpPr>
        <p:spPr>
          <a:xfrm>
            <a:off x="978694" y="2801303"/>
            <a:ext cx="284083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Real-Time Scalable IDS with Kafka &amp; Docker (2024)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258628" y="2736533"/>
            <a:ext cx="2837021" cy="1035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Designed containerized architecture with event streaming. 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4258628" y="3837027"/>
            <a:ext cx="283702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Benchmarked latency and scalability.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34751" y="2736533"/>
            <a:ext cx="283702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Achieved low-latency, modular deployment. 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34751" y="3491746"/>
            <a:ext cx="283702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Supported cloud and edge environments.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10810875" y="2736533"/>
            <a:ext cx="284083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No attack-specific tuning. 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0810875" y="3146465"/>
            <a:ext cx="284083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Lacked deep anomaly detection.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62953" y="4599861"/>
            <a:ext cx="13104495" cy="269081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6"/>
          <p:cNvSpPr/>
          <p:nvPr/>
        </p:nvSpPr>
        <p:spPr>
          <a:xfrm>
            <a:off x="978694" y="4736902"/>
            <a:ext cx="2840831" cy="1035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Enhancing Cyber Threat Detection with an Improved ANN Model (2023)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4258628" y="4672132"/>
            <a:ext cx="2837021" cy="1035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Optimized ANN with oversampling and class weighting.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4258628" y="5772626"/>
            <a:ext cx="283702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 Focus on structured flow data classification. 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4258628" y="6527840"/>
            <a:ext cx="283702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Tuned for low-latency environments.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34751" y="4672132"/>
            <a:ext cx="283702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Achieved 92% accuracy on intrusion datasets. 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534751" y="5427345"/>
            <a:ext cx="283702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Suitable for real-time lightweight deployment.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10810875" y="4672132"/>
            <a:ext cx="284083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Limited explainability. 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10810875" y="5082064"/>
            <a:ext cx="284083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Performance drops on unseen attacks.</a:t>
            </a:r>
            <a:endParaRPr lang="en-US" sz="1650" dirty="0"/>
          </a:p>
        </p:txBody>
      </p:sp>
      <p:sp>
        <p:nvSpPr>
          <p:cNvPr id="26" name="Rectangles 25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148"/>
            <a:ext cx="1169503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Literature Review: Deep Learning &amp; NLP IDS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66555"/>
            <a:ext cx="13042821" cy="5458778"/>
          </a:xfrm>
          <a:prstGeom prst="roundRect">
            <a:avLst>
              <a:gd name="adj" fmla="val 17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7417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1028581" y="2117884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Research Paper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117884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Methodology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117884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Output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117884"/>
            <a:ext cx="21441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Gaps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117884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624495"/>
            <a:ext cx="13027581" cy="239660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1028581" y="2768203"/>
            <a:ext cx="214800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Transformer-Based IDS with DistilBERT (2023)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2700099"/>
            <a:ext cx="214419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Flow data as text using NLP tokenization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836" y="3856792"/>
            <a:ext cx="214419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Binary classification with transformers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280" y="2700099"/>
            <a:ext cx="214419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Generalizes to unseen attacks 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280" y="3493889"/>
            <a:ext cx="214419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High precision and recall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725" y="2700099"/>
            <a:ext cx="214419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Needs complex text formatting 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848725" y="3493889"/>
            <a:ext cx="214419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Lacks built-in interpretability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54170" y="2768203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021104"/>
            <a:ext cx="13027581" cy="239660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1028581" y="5164812"/>
            <a:ext cx="21480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Explainable IDS Survey (2022)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637836" y="5096708"/>
            <a:ext cx="214419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2A2742"/>
              </a:solidFill>
              <a:latin typeface="Arimo" panose="020B0604020202020204" pitchFamily="34" charset="0"/>
              <a:ea typeface="Arimo" panose="020B0604020202020204" pitchFamily="34" charset="-122"/>
              <a:cs typeface="Arimo" panose="020B0604020202020204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Integrated SHAP and LIME into DL-based NIDS. 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836" y="6253401"/>
            <a:ext cx="214419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2A2742"/>
              </a:solidFill>
              <a:latin typeface="Arimo" panose="020B0604020202020204" pitchFamily="34" charset="0"/>
              <a:ea typeface="Arimo" panose="020B0604020202020204" pitchFamily="34" charset="-122"/>
              <a:cs typeface="Arimo" panose="020B0604020202020204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Assessed model transparency.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6243280" y="5096708"/>
            <a:ext cx="214419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Enabled feature attribution and decision traceability. 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6243280" y="6616303"/>
            <a:ext cx="214419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Built trust in automated IDS.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848725" y="5096708"/>
            <a:ext cx="214419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Increased computational overhead. 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848725" y="6253401"/>
            <a:ext cx="214419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Complexity in visual interpretation.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5164812"/>
            <a:ext cx="21480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8" name="Rectangles 27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254" y="723424"/>
            <a:ext cx="4995029" cy="6242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Architecture 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9254" y="1747242"/>
            <a:ext cx="13231892" cy="5758815"/>
          </a:xfrm>
          <a:prstGeom prst="roundRect">
            <a:avLst>
              <a:gd name="adj" fmla="val 145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6874" y="1754862"/>
            <a:ext cx="13216652" cy="57435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906661" y="1882259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Component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18797" y="1882259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Functionality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06874" y="2329220"/>
            <a:ext cx="13216652" cy="574358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906661" y="2456617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Frontend (React)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18797" y="2456617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Real-time dashboard for visualization, log monitoring, CSV uploads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06874" y="2903577"/>
            <a:ext cx="13216652" cy="57435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906661" y="3030974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Backend (Flask API)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18797" y="3030974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REST endpoints, packet capture, manages inference pipeline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06874" y="3477935"/>
            <a:ext cx="13216652" cy="574358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906661" y="3605332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Kafka Broker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18797" y="3605332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Asynchronous streaming of packet and feature data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06874" y="4052292"/>
            <a:ext cx="13216652" cy="57435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906661" y="4179689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Packet Producer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18797" y="4179689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Captures raw TCP packets and publishes to Kafka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06874" y="4626650"/>
            <a:ext cx="13216652" cy="574358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906661" y="4754047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Packet Processor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518797" y="4754047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Extracts flow features, forwards to Kafka topic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06874" y="5201007"/>
            <a:ext cx="13216652" cy="57435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3" name="Text 21"/>
          <p:cNvSpPr/>
          <p:nvPr/>
        </p:nvSpPr>
        <p:spPr>
          <a:xfrm>
            <a:off x="906661" y="5328404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ML Consumers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18797" y="5328404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Classifies traffic using multiple ML models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06874" y="5775365"/>
            <a:ext cx="13216652" cy="574358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6" name="Text 24"/>
          <p:cNvSpPr/>
          <p:nvPr/>
        </p:nvSpPr>
        <p:spPr>
          <a:xfrm>
            <a:off x="906661" y="5902762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DistilBERT Consumer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518797" y="5902762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Processes metadata/payload for contextual intrusion detection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06874" y="6349722"/>
            <a:ext cx="13216652" cy="574358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9" name="Text 27"/>
          <p:cNvSpPr/>
          <p:nvPr/>
        </p:nvSpPr>
        <p:spPr>
          <a:xfrm>
            <a:off x="906661" y="6477119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MongoDB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518797" y="6477119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Stores raw data, features, and predictions</a:t>
            </a:r>
            <a:endParaRPr lang="en-US" sz="1550" dirty="0"/>
          </a:p>
        </p:txBody>
      </p:sp>
      <p:sp>
        <p:nvSpPr>
          <p:cNvPr id="31" name="Shape 29"/>
          <p:cNvSpPr/>
          <p:nvPr/>
        </p:nvSpPr>
        <p:spPr>
          <a:xfrm>
            <a:off x="706874" y="6924080"/>
            <a:ext cx="13216652" cy="574358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32" name="Text 30"/>
          <p:cNvSpPr/>
          <p:nvPr/>
        </p:nvSpPr>
        <p:spPr>
          <a:xfrm>
            <a:off x="906661" y="7051477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Firestore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518797" y="7051477"/>
            <a:ext cx="6204942" cy="319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Syncs threat detection results with frontend live</a:t>
            </a:r>
            <a:endParaRPr lang="en-US" sz="1550" dirty="0"/>
          </a:p>
        </p:txBody>
      </p:sp>
      <p:sp>
        <p:nvSpPr>
          <p:cNvPr id="34" name="Rectangles 33"/>
          <p:cNvSpPr/>
          <p:nvPr/>
        </p:nvSpPr>
        <p:spPr>
          <a:xfrm>
            <a:off x="12903200" y="7614920"/>
            <a:ext cx="1656080" cy="5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12558</Words>
  <Application>WPS Presentation</Application>
  <PresentationFormat>On-screen Show (16:9)</PresentationFormat>
  <Paragraphs>642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Arial</vt:lpstr>
      <vt:lpstr>SimSun</vt:lpstr>
      <vt:lpstr>Wingdings</vt:lpstr>
      <vt:lpstr>Outfit Extra Bold</vt:lpstr>
      <vt:lpstr>Outfit Extra Bold</vt:lpstr>
      <vt:lpstr>Outfit Extra Bold</vt:lpstr>
      <vt:lpstr>Arimo</vt:lpstr>
      <vt:lpstr>Arimo</vt:lpstr>
      <vt:lpstr>Arimo</vt:lpstr>
      <vt:lpstr>Calibri</vt:lpstr>
      <vt:lpstr>Microsoft YaHei</vt:lpstr>
      <vt:lpstr>Arial Unicode MS</vt:lpstr>
      <vt:lpstr>Consolas</vt:lpstr>
      <vt:lpstr>Consolas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Chetan Narware</cp:lastModifiedBy>
  <cp:revision>5</cp:revision>
  <dcterms:created xsi:type="dcterms:W3CDTF">2025-05-18T17:09:00Z</dcterms:created>
  <dcterms:modified xsi:type="dcterms:W3CDTF">2025-05-18T17:18:09Z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349053CF77F149D2ADD574E3C0F2C42B_12</vt:lpwstr>
  </property>
  <property fmtid="{D5CDD505-2E9C-101B-9397-08002B2CF9AE}" pid="3" name="KSOProductBuildVer">
    <vt:lpwstr>1033-12.2.0.21179</vt:lpwstr>
  </property>
</Properties>
</file>